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76" r:id="rId3"/>
    <p:sldId id="263" r:id="rId4"/>
    <p:sldId id="268" r:id="rId5"/>
    <p:sldId id="267" r:id="rId6"/>
    <p:sldId id="270" r:id="rId7"/>
    <p:sldId id="266" r:id="rId8"/>
    <p:sldId id="277" r:id="rId9"/>
  </p:sldIdLst>
  <p:sldSz cx="24123650" cy="15230475"/>
  <p:notesSz cx="6708775" cy="9840913"/>
  <p:defaultTextStyle>
    <a:defPPr>
      <a:defRPr lang="nl-NL"/>
    </a:defPPr>
    <a:lvl1pPr marL="0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1pPr>
    <a:lvl2pPr marL="1124392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2pPr>
    <a:lvl3pPr marL="2248784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3pPr>
    <a:lvl4pPr marL="3373176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4pPr>
    <a:lvl5pPr marL="4497568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5pPr>
    <a:lvl6pPr marL="5621960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6pPr>
    <a:lvl7pPr marL="6746352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7pPr>
    <a:lvl8pPr marL="7870744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8pPr>
    <a:lvl9pPr marL="8995136" algn="l" defTabSz="2248784" rtl="0" eaLnBrk="1" latinLnBrk="0" hangingPunct="1">
      <a:defRPr sz="4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7">
          <p15:clr>
            <a:srgbClr val="A4A3A4"/>
          </p15:clr>
        </p15:guide>
        <p15:guide id="2" pos="75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996" y="72"/>
      </p:cViewPr>
      <p:guideLst>
        <p:guide orient="horz" pos="4797"/>
        <p:guide pos="7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00475" y="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3AE6A-A3D5-4102-8C12-AB2A9FD459F1}" type="datetimeFigureOut">
              <a:rPr lang="nl-NL" smtClean="0"/>
              <a:t>8-2-2017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4720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00475" y="934720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5812-B900-4747-B84E-11A838D657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485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5114908"/>
            <a:ext cx="12501574" cy="25717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tel 5"/>
          <p:cNvSpPr>
            <a:spLocks noGrp="1"/>
          </p:cNvSpPr>
          <p:nvPr>
            <p:ph type="title" hasCustomPrompt="1"/>
          </p:nvPr>
        </p:nvSpPr>
        <p:spPr>
          <a:xfrm>
            <a:off x="7296400" y="8216798"/>
            <a:ext cx="12480729" cy="5827859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780" y="1685926"/>
            <a:ext cx="16229229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780" y="3686175"/>
            <a:ext cx="16301237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+ opsomm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780" y="1685926"/>
            <a:ext cx="16229229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780" y="3686175"/>
            <a:ext cx="16301237" cy="10287000"/>
          </a:xfrm>
          <a:prstGeom prst="rect">
            <a:avLst/>
          </a:prstGeom>
        </p:spPr>
        <p:txBody>
          <a:bodyPr/>
          <a:lstStyle>
            <a:lvl1pPr marL="0" indent="432000">
              <a:buClr>
                <a:srgbClr val="002F5F"/>
              </a:buClr>
              <a:buSzPct val="125000"/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32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3000"/>
            </a:lvl2pPr>
            <a:lvl3pPr marL="864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2800"/>
            </a:lvl3pPr>
            <a:lvl4pPr marL="1296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2600"/>
            </a:lvl4pPr>
          </a:lstStyle>
          <a:p>
            <a:pPr lvl="0"/>
            <a:r>
              <a:rPr lang="nl-NL" dirty="0" smtClean="0"/>
              <a:t>Plaats hier uw tekst.</a:t>
            </a:r>
          </a:p>
          <a:p>
            <a:pPr lvl="1"/>
            <a:r>
              <a:rPr lang="nl-NL" dirty="0" smtClean="0"/>
              <a:t>Plaats hier uw tekst.</a:t>
            </a:r>
          </a:p>
          <a:p>
            <a:pPr lvl="2"/>
            <a:r>
              <a:rPr lang="nl-NL" dirty="0" smtClean="0"/>
              <a:t>Plaats hier uw tekst.</a:t>
            </a:r>
          </a:p>
          <a:p>
            <a:pPr lvl="3"/>
            <a:r>
              <a:rPr lang="nl-NL" dirty="0" smtClean="0"/>
              <a:t>Plaats hier uw tekst.</a:t>
            </a:r>
          </a:p>
          <a:p>
            <a:pPr lvl="1"/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8277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66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661" y="3686175"/>
            <a:ext cx="10429879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7491166" y="3686147"/>
            <a:ext cx="5643549" cy="102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Rechts met opsomming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48966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6489661" y="3686175"/>
            <a:ext cx="10429879" cy="10287000"/>
          </a:xfrm>
          <a:prstGeom prst="rect">
            <a:avLst/>
          </a:prstGeom>
        </p:spPr>
        <p:txBody>
          <a:bodyPr/>
          <a:lstStyle>
            <a:lvl1pPr marL="0" indent="432000">
              <a:buClr>
                <a:srgbClr val="002F5F"/>
              </a:buClr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32000" indent="432000">
              <a:buClr>
                <a:srgbClr val="002F5F"/>
              </a:buClr>
              <a:buFont typeface="Symbol" panose="05050102010706020507" pitchFamily="18" charset="2"/>
              <a:buChar char=""/>
              <a:defRPr sz="2800" baseline="0"/>
            </a:lvl2pPr>
            <a:lvl3pPr marL="864000" indent="432000">
              <a:defRPr sz="2800"/>
            </a:lvl3pPr>
            <a:lvl4pPr marL="1296000" indent="432000">
              <a:buClr>
                <a:srgbClr val="002F5F"/>
              </a:buClr>
              <a:buFont typeface="Arial" panose="020B0604020202020204" pitchFamily="34" charset="0"/>
              <a:buChar char="•"/>
              <a:defRPr sz="2600"/>
            </a:lvl4pPr>
          </a:lstStyle>
          <a:p>
            <a:pPr lvl="0"/>
            <a:r>
              <a:rPr lang="nl-NL" dirty="0" smtClean="0"/>
              <a:t>Plaats hier uw tekst.</a:t>
            </a:r>
          </a:p>
          <a:p>
            <a:pPr lvl="1"/>
            <a:r>
              <a:rPr lang="nl-NL" dirty="0" smtClean="0"/>
              <a:t>Plaats hier uw tekst</a:t>
            </a:r>
          </a:p>
          <a:p>
            <a:pPr lvl="2"/>
            <a:r>
              <a:rPr lang="nl-NL" dirty="0" smtClean="0"/>
              <a:t>Plaats hier uw tekst</a:t>
            </a:r>
          </a:p>
          <a:p>
            <a:pPr lvl="3"/>
            <a:r>
              <a:rPr lang="nl-NL" dirty="0" smtClean="0"/>
              <a:t>Plaats hier uw tekst</a:t>
            </a:r>
            <a:endParaRPr lang="nl-NL" dirty="0"/>
          </a:p>
        </p:txBody>
      </p:sp>
      <p:sp>
        <p:nvSpPr>
          <p:cNvPr id="5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7491166" y="3686147"/>
            <a:ext cx="5643549" cy="102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684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 hasCustomPrompt="1"/>
          </p:nvPr>
        </p:nvSpPr>
        <p:spPr>
          <a:xfrm>
            <a:off x="1060373" y="3726805"/>
            <a:ext cx="16930688" cy="10103538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afbeelding, grafiek of een ander media document te plaatsen.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044601" y="1710581"/>
            <a:ext cx="16229229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kop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 hasCustomPrompt="1"/>
          </p:nvPr>
        </p:nvSpPr>
        <p:spPr>
          <a:xfrm>
            <a:off x="1060373" y="2328906"/>
            <a:ext cx="16930688" cy="11501437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afbeelding, grafiek of een ander media document te plaatsen.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69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+ Bijschrif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inhoud 4"/>
          <p:cNvSpPr>
            <a:spLocks noGrp="1"/>
          </p:cNvSpPr>
          <p:nvPr>
            <p:ph sz="quarter" idx="17" hasCustomPrompt="1"/>
          </p:nvPr>
        </p:nvSpPr>
        <p:spPr>
          <a:xfrm>
            <a:off x="1060373" y="2328906"/>
            <a:ext cx="16930688" cy="10358429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5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afbeelding, grafiek of een ander media document te plaatsen.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1060450" y="13187363"/>
            <a:ext cx="16930688" cy="1214437"/>
          </a:xfrm>
          <a:prstGeom prst="rect">
            <a:avLst/>
          </a:prstGeom>
        </p:spPr>
        <p:txBody>
          <a:bodyPr/>
          <a:lstStyle>
            <a:lvl2pPr marL="0">
              <a:buFontTx/>
              <a:buNone/>
              <a:defRPr sz="3200" baseline="0">
                <a:solidFill>
                  <a:srgbClr val="002F5F"/>
                </a:solidFill>
              </a:defRPr>
            </a:lvl2pPr>
          </a:lstStyle>
          <a:p>
            <a:pPr lvl="1"/>
            <a:r>
              <a:rPr lang="nl-NL" dirty="0" smtClean="0"/>
              <a:t>Plaats hier uw bijschrift</a:t>
            </a:r>
            <a:endParaRPr lang="nl-N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agina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1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7275480" y="7686675"/>
            <a:ext cx="12501650" cy="6286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  <p:sp>
        <p:nvSpPr>
          <p:cNvPr id="5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5114908"/>
            <a:ext cx="12501574" cy="25717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keuze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keuz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keuze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4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7275555" y="6257915"/>
            <a:ext cx="12644450" cy="564360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1" y="3686175"/>
            <a:ext cx="10429879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3204825" y="6900857"/>
            <a:ext cx="7572375" cy="707231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met opsomming + Afbeel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4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2" y="3686175"/>
            <a:ext cx="9144064" cy="10287000"/>
          </a:xfrm>
          <a:prstGeom prst="rect">
            <a:avLst/>
          </a:prstGeom>
        </p:spPr>
        <p:txBody>
          <a:bodyPr wrap="square" lIns="0"/>
          <a:lstStyle>
            <a:lvl1pPr marL="0" marR="0" indent="432000" algn="l" defTabSz="2520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2F5F"/>
              </a:buClr>
              <a:buSzPct val="125000"/>
              <a:buFont typeface="Tahoma" pitchFamily="34" charset="0"/>
              <a:buChar char="•"/>
              <a:tabLst/>
              <a:defRPr sz="3200" b="0">
                <a:solidFill>
                  <a:schemeClr val="tx1"/>
                </a:solidFill>
              </a:defRPr>
            </a:lvl1pPr>
            <a:lvl2pPr marL="432000" indent="432000" defTabSz="252000">
              <a:spcBef>
                <a:spcPts val="0"/>
              </a:spcBef>
              <a:buSzPct val="100000"/>
              <a:buFont typeface="Arial" pitchFamily="34" charset="0"/>
              <a:buChar char="•"/>
              <a:tabLst/>
              <a:defRPr sz="3000" b="0" baseline="0">
                <a:solidFill>
                  <a:schemeClr val="tx1"/>
                </a:solidFill>
              </a:defRPr>
            </a:lvl2pPr>
            <a:lvl3pPr marL="864000" indent="432000">
              <a:defRPr sz="2800"/>
            </a:lvl3pPr>
            <a:lvl4pPr marL="1296000" indent="432000">
              <a:buClr>
                <a:srgbClr val="002F5F"/>
              </a:buClr>
              <a:buFont typeface="Arial" panose="020B0604020202020204" pitchFamily="34" charset="0"/>
              <a:buChar char="•"/>
              <a:defRPr sz="2600"/>
            </a:lvl4pPr>
          </a:lstStyle>
          <a:p>
            <a:pPr lvl="0"/>
            <a:r>
              <a:rPr lang="nl-NL" dirty="0" smtClean="0"/>
              <a:t>Plaats hier uw tekst.</a:t>
            </a:r>
          </a:p>
          <a:p>
            <a:pPr lvl="1"/>
            <a:r>
              <a:rPr lang="nl-NL" dirty="0" smtClean="0"/>
              <a:t>Plaats hier uw tekst.</a:t>
            </a:r>
          </a:p>
          <a:p>
            <a:pPr lvl="2"/>
            <a:r>
              <a:rPr lang="nl-NL" dirty="0" smtClean="0"/>
              <a:t>Plaats hier uw tekst.</a:t>
            </a:r>
          </a:p>
          <a:p>
            <a:pPr lvl="3"/>
            <a:r>
              <a:rPr lang="nl-NL" dirty="0" smtClean="0"/>
              <a:t>Plaats hier uw tekst.</a:t>
            </a:r>
          </a:p>
          <a:p>
            <a:pPr lvl="0"/>
            <a:endParaRPr lang="nl-NL" dirty="0" smtClean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7" hasCustomPrompt="1"/>
          </p:nvPr>
        </p:nvSpPr>
        <p:spPr>
          <a:xfrm>
            <a:off x="11561763" y="3686175"/>
            <a:ext cx="8001000" cy="10287000"/>
          </a:xfrm>
          <a:prstGeom prst="rect">
            <a:avLst/>
          </a:prstGeom>
        </p:spPr>
        <p:txBody>
          <a:bodyPr/>
          <a:lstStyle>
            <a:lvl1pPr marL="0">
              <a:buFontTx/>
              <a:buNone/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Klik hier om een afbeelding of een grafiek te plaatsen.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1" y="3686175"/>
            <a:ext cx="17002125" cy="10287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7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met opsomm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846191" y="1685926"/>
            <a:ext cx="13501713" cy="15715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Plaats hier uw titel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 hasCustomPrompt="1"/>
          </p:nvPr>
        </p:nvSpPr>
        <p:spPr>
          <a:xfrm>
            <a:off x="1846191" y="3686175"/>
            <a:ext cx="17002125" cy="10287000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002F5F"/>
              </a:buClr>
              <a:buSzPct val="125000"/>
              <a:buFont typeface="Tahoma" panose="020B0604030504040204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432000" indent="432000">
              <a:buClr>
                <a:srgbClr val="002F5F"/>
              </a:buClr>
              <a:buFont typeface="Tahoma" panose="020B0604030504040204" pitchFamily="34" charset="0"/>
              <a:buChar char="•"/>
              <a:defRPr sz="2800" baseline="0"/>
            </a:lvl2pPr>
            <a:lvl3pPr marL="864000" indent="432000">
              <a:defRPr sz="2800"/>
            </a:lvl3pPr>
            <a:lvl4pPr marL="1753200" indent="-457200">
              <a:buFont typeface="Arial" panose="020B0604020202020204" pitchFamily="34" charset="0"/>
              <a:buChar char="•"/>
              <a:defRPr sz="2600"/>
            </a:lvl4pPr>
          </a:lstStyle>
          <a:p>
            <a:pPr lvl="0"/>
            <a:r>
              <a:rPr lang="nl-NL" dirty="0" smtClean="0"/>
              <a:t>Plaats hier uw tekst.</a:t>
            </a:r>
          </a:p>
          <a:p>
            <a:pPr lvl="1"/>
            <a:r>
              <a:rPr lang="nl-NL" dirty="0" smtClean="0"/>
              <a:t>Plaats hier uw tekst</a:t>
            </a:r>
          </a:p>
          <a:p>
            <a:pPr lvl="2"/>
            <a:r>
              <a:rPr lang="nl-NL" dirty="0" smtClean="0"/>
              <a:t>Plaats hier uw tekst.</a:t>
            </a:r>
          </a:p>
          <a:p>
            <a:pPr lvl="3"/>
            <a:r>
              <a:rPr lang="nl-NL" dirty="0" smtClean="0"/>
              <a:t>Plaats hier uw tekst.</a:t>
            </a:r>
            <a:endParaRPr lang="nl-NL" dirty="0"/>
          </a:p>
        </p:txBody>
      </p:sp>
      <p:sp>
        <p:nvSpPr>
          <p:cNvPr id="7" name="Tijdelijke aanduiding voor tekst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60373" y="14759037"/>
            <a:ext cx="13573220" cy="4286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smtClean="0"/>
              <a:t>Onderwerp presentatie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108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8"/>
          <p:cNvSpPr txBox="1">
            <a:spLocks/>
          </p:cNvSpPr>
          <p:nvPr/>
        </p:nvSpPr>
        <p:spPr>
          <a:xfrm>
            <a:off x="18470537" y="14744029"/>
            <a:ext cx="4320480" cy="43204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4867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Koninklijk Instituut Van Ingenieurs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9" r:id="rId2"/>
    <p:sldLayoutId id="2147483675" r:id="rId3"/>
    <p:sldLayoutId id="2147483676" r:id="rId4"/>
    <p:sldLayoutId id="2147483677" r:id="rId5"/>
    <p:sldLayoutId id="2147483665" r:id="rId6"/>
    <p:sldLayoutId id="2147483672" r:id="rId7"/>
    <p:sldLayoutId id="2147483664" r:id="rId8"/>
    <p:sldLayoutId id="2147483679" r:id="rId9"/>
    <p:sldLayoutId id="2147483666" r:id="rId10"/>
    <p:sldLayoutId id="2147483680" r:id="rId11"/>
    <p:sldLayoutId id="2147483667" r:id="rId12"/>
    <p:sldLayoutId id="2147483681" r:id="rId13"/>
    <p:sldLayoutId id="2147483673" r:id="rId14"/>
    <p:sldLayoutId id="2147483682" r:id="rId15"/>
    <p:sldLayoutId id="2147483674" r:id="rId16"/>
    <p:sldLayoutId id="2147483678" r:id="rId17"/>
  </p:sldLayoutIdLst>
  <p:txStyles>
    <p:titleStyle>
      <a:lvl1pPr algn="ctr" defTabSz="2248676" rtl="0" eaLnBrk="1" latinLnBrk="0" hangingPunct="1">
        <a:spcBef>
          <a:spcPct val="0"/>
        </a:spcBef>
        <a:buNone/>
        <a:defRPr sz="1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3252" indent="-843252" algn="l" defTabSz="2248676" rtl="0" eaLnBrk="1" latinLnBrk="0" hangingPunct="1">
        <a:spcBef>
          <a:spcPct val="20000"/>
        </a:spcBef>
        <a:buFont typeface="Arial" pitchFamily="34" charset="0"/>
        <a:buChar char="•"/>
        <a:defRPr sz="7900" kern="1200">
          <a:solidFill>
            <a:schemeClr val="tx1"/>
          </a:solidFill>
          <a:latin typeface="+mn-lt"/>
          <a:ea typeface="+mn-ea"/>
          <a:cs typeface="+mn-cs"/>
        </a:defRPr>
      </a:lvl1pPr>
      <a:lvl2pPr marL="1827048" indent="-702711" algn="l" defTabSz="2248676" rtl="0" eaLnBrk="1" latinLnBrk="0" hangingPunct="1">
        <a:spcBef>
          <a:spcPct val="20000"/>
        </a:spcBef>
        <a:buFont typeface="Arial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2810842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3pPr>
      <a:lvl4pPr marL="3935180" indent="-562169" algn="l" defTabSz="2248676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59518" indent="-562169" algn="l" defTabSz="2248676" rtl="0" eaLnBrk="1" latinLnBrk="0" hangingPunct="1">
        <a:spcBef>
          <a:spcPct val="20000"/>
        </a:spcBef>
        <a:buFont typeface="Arial" pitchFamily="34" charset="0"/>
        <a:buChar char="»"/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83856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308194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432529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556867" indent="-562169" algn="l" defTabSz="2248676" rtl="0" eaLnBrk="1" latinLnBrk="0" hangingPunct="1">
        <a:spcBef>
          <a:spcPct val="20000"/>
        </a:spcBef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124338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48676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373011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97349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21687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746025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870363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994698" algn="l" defTabSz="2248676" rtl="0" eaLnBrk="1" latinLnBrk="0" hangingPunct="1"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5941145" y="3654797"/>
            <a:ext cx="16849872" cy="2769168"/>
          </a:xfrm>
        </p:spPr>
        <p:txBody>
          <a:bodyPr/>
          <a:lstStyle/>
          <a:p>
            <a:r>
              <a:rPr lang="nl-NL" dirty="0" smtClean="0"/>
              <a:t>Koninklijk Instituut Van Ingenieurs</a:t>
            </a:r>
          </a:p>
          <a:p>
            <a:r>
              <a:rPr lang="nl-NL" sz="6000" b="0" dirty="0" smtClean="0"/>
              <a:t>        De </a:t>
            </a:r>
            <a:r>
              <a:rPr lang="nl-NL" sz="6000" b="0" dirty="0"/>
              <a:t>Engineering Society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7093273" y="6463109"/>
            <a:ext cx="14329592" cy="7632848"/>
          </a:xfrm>
        </p:spPr>
        <p:txBody>
          <a:bodyPr/>
          <a:lstStyle/>
          <a:p>
            <a:r>
              <a:rPr lang="nl-NL" sz="6000" dirty="0" smtClean="0"/>
              <a:t>“Meet &amp; </a:t>
            </a:r>
            <a:r>
              <a:rPr lang="nl-NL" sz="6000" dirty="0"/>
              <a:t>G</a:t>
            </a:r>
            <a:r>
              <a:rPr lang="nl-NL" sz="6000" dirty="0" smtClean="0"/>
              <a:t>reet”</a:t>
            </a:r>
            <a:br>
              <a:rPr lang="nl-NL" sz="6000" dirty="0" smtClean="0"/>
            </a:br>
            <a:r>
              <a:rPr lang="nl-NL" sz="6000" dirty="0" smtClean="0"/>
              <a:t>Afdeling Duurzame Technologie</a:t>
            </a:r>
            <a:r>
              <a:rPr lang="nl-NL" sz="6000" i="1" dirty="0" smtClean="0"/>
              <a:t/>
            </a:r>
            <a:br>
              <a:rPr lang="nl-NL" sz="6000" i="1" dirty="0" smtClean="0"/>
            </a:br>
            <a:r>
              <a:rPr lang="nl-NL" sz="6000" i="1" dirty="0" smtClean="0"/>
              <a:t/>
            </a:r>
            <a:br>
              <a:rPr lang="nl-NL" sz="6000" i="1" dirty="0" smtClean="0"/>
            </a:br>
            <a:r>
              <a:rPr lang="nl-NL" sz="6000" i="1" dirty="0" smtClean="0"/>
              <a:t>Woensdag  8 februari 2017</a:t>
            </a:r>
            <a:r>
              <a:rPr lang="nl-NL" sz="4800" dirty="0" smtClean="0"/>
              <a:t/>
            </a:r>
            <a:br>
              <a:rPr lang="nl-NL" sz="4800" dirty="0" smtClean="0"/>
            </a:br>
            <a:r>
              <a:rPr lang="nl-NL" sz="4800" dirty="0" smtClean="0"/>
              <a:t>Locatie </a:t>
            </a:r>
            <a:r>
              <a:rPr lang="nl-NL" sz="6000" dirty="0" smtClean="0"/>
              <a:t>”</a:t>
            </a:r>
            <a:r>
              <a:rPr lang="nl-NL" sz="6000" dirty="0" err="1" smtClean="0"/>
              <a:t>Antropia</a:t>
            </a:r>
            <a:r>
              <a:rPr lang="nl-NL" sz="6000" dirty="0" smtClean="0"/>
              <a:t>” Driebergen</a:t>
            </a:r>
            <a:r>
              <a:rPr lang="nl-NL" sz="6000" dirty="0"/>
              <a:t/>
            </a:r>
            <a:br>
              <a:rPr lang="nl-NL" sz="6000" dirty="0"/>
            </a:br>
            <a:r>
              <a:rPr lang="nl-NL" sz="6000" dirty="0" smtClean="0"/>
              <a:t> </a:t>
            </a:r>
            <a:br>
              <a:rPr lang="nl-NL" sz="6000" dirty="0" smtClean="0"/>
            </a:br>
            <a:r>
              <a:rPr lang="nl-NL" sz="6000" dirty="0" smtClean="0">
                <a:solidFill>
                  <a:srgbClr val="FF0000"/>
                </a:solidFill>
              </a:rPr>
              <a:t>Van harte welkom !!!</a:t>
            </a:r>
            <a:endParaRPr lang="nl-NL" sz="6000" dirty="0">
              <a:solidFill>
                <a:srgbClr val="FF0000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02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422550"/>
            <a:ext cx="15184186" cy="1368151"/>
          </a:xfrm>
        </p:spPr>
        <p:txBody>
          <a:bodyPr/>
          <a:lstStyle/>
          <a:p>
            <a:r>
              <a:rPr lang="nl-NL" dirty="0" smtClean="0"/>
              <a:t>Programma Meet &amp; </a:t>
            </a:r>
            <a:r>
              <a:rPr lang="nl-NL" dirty="0"/>
              <a:t>G</a:t>
            </a:r>
            <a:r>
              <a:rPr lang="nl-NL" dirty="0" smtClean="0"/>
              <a:t>reet DT 8 februari 2017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332633" y="2862709"/>
            <a:ext cx="20090232" cy="11017224"/>
          </a:xfrm>
        </p:spPr>
        <p:txBody>
          <a:bodyPr/>
          <a:lstStyle/>
          <a:p>
            <a:r>
              <a:rPr lang="nl-NL" sz="4000" b="1" dirty="0" smtClean="0"/>
              <a:t>15.30 : Ontvangst en eerste kennismaking</a:t>
            </a:r>
          </a:p>
          <a:p>
            <a:endParaRPr lang="nl-NL" sz="4000" b="1" dirty="0" smtClean="0"/>
          </a:p>
          <a:p>
            <a:r>
              <a:rPr lang="nl-NL" sz="4000" b="1" dirty="0" smtClean="0"/>
              <a:t>16.00 : </a:t>
            </a:r>
            <a:r>
              <a:rPr lang="nl-NL" sz="4000" b="1" dirty="0"/>
              <a:t>Start plenair </a:t>
            </a:r>
            <a:r>
              <a:rPr lang="nl-NL" sz="4000" b="1" dirty="0" smtClean="0"/>
              <a:t>programma</a:t>
            </a:r>
          </a:p>
          <a:p>
            <a:r>
              <a:rPr lang="nl-NL" sz="4000" b="1" dirty="0" smtClean="0"/>
              <a:t>	</a:t>
            </a:r>
            <a:r>
              <a:rPr lang="nl-NL" sz="4000" b="1" i="1" dirty="0" smtClean="0"/>
              <a:t>1.</a:t>
            </a:r>
            <a:r>
              <a:rPr lang="nl-NL" sz="4000" b="1" i="1" dirty="0"/>
              <a:t> Opening door </a:t>
            </a:r>
            <a:r>
              <a:rPr lang="nl-NL" sz="4000" b="1" i="1" dirty="0" smtClean="0"/>
              <a:t>André </a:t>
            </a:r>
            <a:r>
              <a:rPr lang="nl-NL" sz="4000" b="1" i="1" dirty="0"/>
              <a:t>Dijkmans voorzitter vakafdeling DT</a:t>
            </a:r>
          </a:p>
          <a:p>
            <a:r>
              <a:rPr lang="nl-NL" sz="4000" b="1" i="1" dirty="0" smtClean="0"/>
              <a:t>	2. </a:t>
            </a:r>
            <a:r>
              <a:rPr lang="nl-NL" sz="4000" b="1" i="1" dirty="0" err="1"/>
              <a:t>Micaela</a:t>
            </a:r>
            <a:r>
              <a:rPr lang="nl-NL" sz="4000" b="1" i="1" dirty="0"/>
              <a:t> dos </a:t>
            </a:r>
            <a:r>
              <a:rPr lang="nl-NL" sz="4000" b="1" i="1" dirty="0" err="1"/>
              <a:t>Ramos</a:t>
            </a:r>
            <a:r>
              <a:rPr lang="nl-NL" sz="4000" b="1" i="1" dirty="0"/>
              <a:t>: Directeur </a:t>
            </a:r>
            <a:r>
              <a:rPr lang="nl-NL" sz="4000" b="1" i="1" dirty="0" smtClean="0"/>
              <a:t>KIVI</a:t>
            </a:r>
          </a:p>
          <a:p>
            <a:r>
              <a:rPr lang="nl-NL" sz="4000" b="1" i="1" dirty="0"/>
              <a:t>	</a:t>
            </a:r>
            <a:r>
              <a:rPr lang="nl-NL" sz="4000" b="1" i="1" dirty="0" smtClean="0"/>
              <a:t>3. Michel Schuurman: </a:t>
            </a:r>
            <a:r>
              <a:rPr lang="nl-NL" sz="4000" b="1" i="1" smtClean="0"/>
              <a:t>MVO Nederland; </a:t>
            </a:r>
            <a:r>
              <a:rPr lang="nl-NL" sz="4000" b="1" i="1" dirty="0" smtClean="0"/>
              <a:t>Circulaire Economie</a:t>
            </a:r>
            <a:endParaRPr lang="nl-NL" sz="4000" b="1" dirty="0" smtClean="0"/>
          </a:p>
          <a:p>
            <a:r>
              <a:rPr lang="nl-NL" sz="4000" b="1" dirty="0" smtClean="0"/>
              <a:t>18.00 : Broodbuffet en verplaatsen naar andere zaal</a:t>
            </a:r>
          </a:p>
          <a:p>
            <a:endParaRPr lang="nl-NL" sz="4000" b="1" dirty="0" smtClean="0"/>
          </a:p>
          <a:p>
            <a:r>
              <a:rPr lang="nl-NL" sz="4000" b="1" dirty="0" smtClean="0"/>
              <a:t>18.30 : </a:t>
            </a:r>
            <a:r>
              <a:rPr lang="nl-NL" sz="4000" b="1" dirty="0" err="1" smtClean="0"/>
              <a:t>Pitches</a:t>
            </a:r>
            <a:endParaRPr lang="nl-NL" sz="4000" b="1" dirty="0" smtClean="0"/>
          </a:p>
          <a:p>
            <a:r>
              <a:rPr lang="nl-NL" sz="4000" b="1" dirty="0" smtClean="0"/>
              <a:t>	</a:t>
            </a:r>
            <a:r>
              <a:rPr lang="nl-NL" sz="4000" b="1" i="1" dirty="0" smtClean="0"/>
              <a:t>1. Elma Schoenmaker – van der Bijl: </a:t>
            </a:r>
            <a:r>
              <a:rPr lang="nl-NL" sz="4000" b="1" i="1" dirty="0" err="1" smtClean="0"/>
              <a:t>Eco</a:t>
            </a:r>
            <a:r>
              <a:rPr lang="nl-NL" sz="4000" b="1" i="1" dirty="0" smtClean="0"/>
              <a:t> Grondstoffen BV</a:t>
            </a:r>
            <a:endParaRPr lang="nl-NL" sz="4000" b="1" i="1" dirty="0"/>
          </a:p>
          <a:p>
            <a:r>
              <a:rPr lang="nl-NL" sz="4000" b="1" i="1" dirty="0" smtClean="0"/>
              <a:t>	2. Ton v. Oostwaard: </a:t>
            </a:r>
            <a:r>
              <a:rPr lang="nl-NL" sz="4000" b="1" i="1" dirty="0" err="1" smtClean="0"/>
              <a:t>Ecocorridors</a:t>
            </a:r>
            <a:r>
              <a:rPr lang="nl-NL" sz="4000" b="1" i="1" dirty="0" smtClean="0"/>
              <a:t> Amsterdam</a:t>
            </a:r>
          </a:p>
          <a:p>
            <a:r>
              <a:rPr lang="nl-NL" sz="4000" b="1" i="1" dirty="0" smtClean="0"/>
              <a:t>	3. Harold Lever: Nieuw type </a:t>
            </a:r>
            <a:r>
              <a:rPr lang="nl-NL" sz="4000" b="1" i="1" dirty="0" err="1" smtClean="0"/>
              <a:t>Vertical</a:t>
            </a:r>
            <a:r>
              <a:rPr lang="nl-NL" sz="4000" b="1" i="1" dirty="0" smtClean="0"/>
              <a:t> Ax </a:t>
            </a:r>
            <a:r>
              <a:rPr lang="nl-NL" sz="4000" b="1" i="1" dirty="0" err="1" smtClean="0"/>
              <a:t>WindTurbine</a:t>
            </a:r>
            <a:endParaRPr lang="nl-NL" sz="4000" b="1" i="1" dirty="0" smtClean="0"/>
          </a:p>
          <a:p>
            <a:r>
              <a:rPr lang="nl-NL" sz="4000" b="1" dirty="0" smtClean="0"/>
              <a:t>19.10 : Eten, borrel, maaltijd, nadere kennismaking</a:t>
            </a:r>
          </a:p>
          <a:p>
            <a:endParaRPr lang="nl-NL" sz="4000" b="1" dirty="0" smtClean="0"/>
          </a:p>
          <a:p>
            <a:r>
              <a:rPr lang="nl-NL" sz="4000" b="1" dirty="0" smtClean="0"/>
              <a:t>20.00 : Afsluiting</a:t>
            </a:r>
            <a:endParaRPr lang="nl-NL" sz="40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7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Achtergrond en werkgebied Vakafdeling </a:t>
            </a:r>
          </a:p>
          <a:p>
            <a:r>
              <a:rPr lang="nl-NL" dirty="0" smtClean="0"/>
              <a:t>Duurzame Technologie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36689" y="4662909"/>
            <a:ext cx="18146016" cy="9577064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5400" dirty="0" smtClean="0"/>
              <a:t>Begin 2016: 507 leden; nu bijna 600 leden.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5400" dirty="0" smtClean="0"/>
              <a:t>Ontstaan uit fusie Milieutechniek en Voedsel &amp; Groen.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5400" dirty="0" smtClean="0"/>
              <a:t>Organiseert ongeveer 5 tot 8 activiteiten per jaar.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5400" dirty="0" smtClean="0"/>
              <a:t>Is de weg ingeslagen van </a:t>
            </a:r>
            <a:r>
              <a:rPr lang="nl-NL" sz="5400" b="1" dirty="0" smtClean="0"/>
              <a:t>integreren</a:t>
            </a:r>
            <a:r>
              <a:rPr lang="nl-NL" sz="5400" dirty="0" smtClean="0"/>
              <a:t>  van de industrie met de land- en tuinbouw, de ruimtelijke ordening, voedselbewerking, voedselveiligheid, biobased, gevolgen voor klimaat, energie en dierenwelzijn maar bovenal samenhang hiervan tot </a:t>
            </a:r>
            <a:r>
              <a:rPr lang="nl-NL" sz="5400" b="1" dirty="0" smtClean="0"/>
              <a:t>duurzame technologie en maatschappelijk verantwoord ondernemen.</a:t>
            </a:r>
            <a:endParaRPr lang="nl-NL" sz="54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9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Vakafdeling Duurzame Technologie KIVI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116609" y="3150741"/>
            <a:ext cx="18362040" cy="10729192"/>
          </a:xfrm>
        </p:spPr>
        <p:txBody>
          <a:bodyPr/>
          <a:lstStyle/>
          <a:p>
            <a:r>
              <a:rPr lang="nl-NL" sz="5400" dirty="0" smtClean="0"/>
              <a:t>Uitgangspunten vakafdeling Duurzame Technologie:</a:t>
            </a:r>
          </a:p>
          <a:p>
            <a:endParaRPr lang="nl-NL" sz="4800" dirty="0" smtClean="0"/>
          </a:p>
          <a:p>
            <a:r>
              <a:rPr lang="nl-NL" sz="4800" b="1" dirty="0" smtClean="0"/>
              <a:t>Beroepsethiek</a:t>
            </a:r>
            <a:r>
              <a:rPr lang="nl-NL" sz="4800" dirty="0" smtClean="0"/>
              <a:t>: Ingenieur moet zijn maatschappelijke verantwoordelijkheid nemen en daarbij rekening houden met de </a:t>
            </a:r>
            <a:r>
              <a:rPr lang="nl-NL" sz="4800" i="1" dirty="0" smtClean="0"/>
              <a:t>economische</a:t>
            </a:r>
            <a:r>
              <a:rPr lang="nl-NL" sz="4800" dirty="0" smtClean="0"/>
              <a:t>, de </a:t>
            </a:r>
            <a:r>
              <a:rPr lang="nl-NL" sz="4800" i="1" dirty="0" smtClean="0"/>
              <a:t>maatschappelijke</a:t>
            </a:r>
            <a:r>
              <a:rPr lang="nl-NL" sz="4800" dirty="0" smtClean="0"/>
              <a:t> en </a:t>
            </a:r>
            <a:r>
              <a:rPr lang="nl-NL" sz="4800" i="1" dirty="0" smtClean="0"/>
              <a:t>ecologische </a:t>
            </a:r>
            <a:r>
              <a:rPr lang="nl-NL" sz="4800" dirty="0" smtClean="0"/>
              <a:t>gevolgen gedurende de gehele levensduur van zijn projecten.</a:t>
            </a:r>
          </a:p>
          <a:p>
            <a:endParaRPr lang="nl-NL" sz="4800" dirty="0"/>
          </a:p>
          <a:p>
            <a:r>
              <a:rPr lang="nl-NL" sz="4800" b="1" dirty="0" smtClean="0"/>
              <a:t>Duurzaamheid</a:t>
            </a:r>
            <a:r>
              <a:rPr lang="nl-NL" sz="4800" dirty="0" smtClean="0"/>
              <a:t>: Wereld van nu heeft technologische, ecologische en sociale </a:t>
            </a:r>
            <a:r>
              <a:rPr lang="nl-NL" sz="4800" b="1" i="1" dirty="0" smtClean="0"/>
              <a:t>duurzame</a:t>
            </a:r>
            <a:r>
              <a:rPr lang="nl-NL" sz="4800" b="1" dirty="0" smtClean="0"/>
              <a:t> </a:t>
            </a:r>
            <a:r>
              <a:rPr lang="nl-NL" sz="4800" b="1" i="1" dirty="0" smtClean="0"/>
              <a:t>oplossingen</a:t>
            </a:r>
            <a:r>
              <a:rPr lang="nl-NL" sz="4800" dirty="0" smtClean="0"/>
              <a:t> nodig: </a:t>
            </a:r>
            <a:r>
              <a:rPr lang="nl-NL" sz="4800" b="1" dirty="0" smtClean="0"/>
              <a:t>De</a:t>
            </a:r>
            <a:r>
              <a:rPr lang="nl-NL" sz="4800" dirty="0" smtClean="0"/>
              <a:t> </a:t>
            </a:r>
            <a:r>
              <a:rPr lang="nl-NL" sz="4800" b="1" dirty="0" smtClean="0"/>
              <a:t>Ingenieur</a:t>
            </a:r>
          </a:p>
          <a:p>
            <a:endParaRPr lang="nl-NL" sz="4800" dirty="0" smtClean="0"/>
          </a:p>
          <a:p>
            <a:r>
              <a:rPr lang="nl-NL" sz="4800" b="1" dirty="0" smtClean="0"/>
              <a:t>Hoe</a:t>
            </a:r>
            <a:r>
              <a:rPr lang="nl-NL" sz="4800" dirty="0" smtClean="0"/>
              <a:t>: Door als vakafdeling een platform te zijn voor het verhogen van kennis en het uitbreiden van het professionele netwerk rondom de uitdagingen van morgen: </a:t>
            </a:r>
            <a:r>
              <a:rPr lang="nl-NL" sz="4800" b="1" dirty="0" smtClean="0"/>
              <a:t>Samenwerken </a:t>
            </a:r>
            <a:endParaRPr lang="nl-NL" sz="48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9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Vakafdeling Duurzame Technologie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846191" y="2934717"/>
            <a:ext cx="17002125" cy="11038458"/>
          </a:xfrm>
        </p:spPr>
        <p:txBody>
          <a:bodyPr/>
          <a:lstStyle/>
          <a:p>
            <a:r>
              <a:rPr lang="nl-NL" sz="5400" dirty="0" smtClean="0"/>
              <a:t>De vakafdeling houdt u op de hoogte van de laatste ontwikkelingen op het gebied van: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 smtClean="0"/>
              <a:t>Duurzame Energietechnologie en Energiebesparing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 smtClean="0"/>
              <a:t>Grondstoffenvoorziening en Biobased technologie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 err="1" smtClean="0"/>
              <a:t>Ecodesign</a:t>
            </a:r>
            <a:r>
              <a:rPr lang="nl-NL" sz="4800" dirty="0" smtClean="0"/>
              <a:t>, </a:t>
            </a:r>
            <a:r>
              <a:rPr lang="nl-NL" sz="4800" dirty="0" err="1" smtClean="0"/>
              <a:t>Cradle</a:t>
            </a:r>
            <a:r>
              <a:rPr lang="nl-NL" sz="4800" dirty="0" smtClean="0"/>
              <a:t> </a:t>
            </a:r>
            <a:r>
              <a:rPr lang="nl-NL" sz="4800" dirty="0" err="1" smtClean="0"/>
              <a:t>to</a:t>
            </a:r>
            <a:r>
              <a:rPr lang="nl-NL" sz="4800" dirty="0" smtClean="0"/>
              <a:t> </a:t>
            </a:r>
            <a:r>
              <a:rPr lang="nl-NL" sz="4800" dirty="0" err="1" smtClean="0"/>
              <a:t>cradle</a:t>
            </a:r>
            <a:r>
              <a:rPr lang="nl-NL" sz="4800" dirty="0" smtClean="0"/>
              <a:t> productie, Circulaire economie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 smtClean="0"/>
              <a:t>Klimaatverandering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 smtClean="0"/>
              <a:t>CO2-benchmarking, -reductie en –opslag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 smtClean="0"/>
              <a:t>Ruimtelijke ordening, landschapsinrichting en -beheer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 smtClean="0"/>
              <a:t>Ontwikkeling metropolen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 smtClean="0"/>
              <a:t>Dierenwelzijn, voedselproductie, voedselveiligheid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 smtClean="0"/>
              <a:t>Milieumanagement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4800" dirty="0" smtClean="0"/>
              <a:t>Maatschappelijk verantwoord ondernemen.</a:t>
            </a:r>
          </a:p>
          <a:p>
            <a:endParaRPr lang="nl-NL" sz="4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nl-NL" sz="48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5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36689" y="1062509"/>
            <a:ext cx="13501713" cy="1571593"/>
          </a:xfrm>
        </p:spPr>
        <p:txBody>
          <a:bodyPr/>
          <a:lstStyle/>
          <a:p>
            <a:r>
              <a:rPr lang="nl-NL" dirty="0" smtClean="0"/>
              <a:t>Activiteiten DT 2015 en volgende jaren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188617" y="2502669"/>
            <a:ext cx="18442285" cy="1093507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nl-NL" sz="4000" b="1" dirty="0" smtClean="0"/>
              <a:t>Hoofdthema Klimaat : Akkoord van Parijs 12 dec 2015</a:t>
            </a:r>
          </a:p>
          <a:p>
            <a:pPr marL="514350" indent="-514350">
              <a:buAutoNum type="arabicPeriod"/>
            </a:pPr>
            <a:r>
              <a:rPr lang="nl-NL" sz="4000" b="1" dirty="0" smtClean="0"/>
              <a:t>Hoofdthema: Circulaire Economie KIVI Congres 2017 en 2018</a:t>
            </a:r>
            <a:endParaRPr lang="nl-NL" sz="40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51994"/>
              </p:ext>
            </p:extLst>
          </p:nvPr>
        </p:nvGraphicFramePr>
        <p:xfrm>
          <a:off x="1332633" y="4158853"/>
          <a:ext cx="18650072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177"/>
                <a:gridCol w="7813864"/>
                <a:gridCol w="8624737"/>
                <a:gridCol w="221147"/>
                <a:gridCol w="221147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Gezonde</a:t>
                      </a:r>
                      <a:r>
                        <a:rPr lang="nl-NL" baseline="0" dirty="0" smtClean="0"/>
                        <a:t> Metropool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Multifunctioneel Plan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Excursie Windturbine park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Studenten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Twente studenten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Periodieke bijeenkomst loopt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Twense</a:t>
                      </a:r>
                      <a:r>
                        <a:rPr lang="nl-NL" dirty="0" smtClean="0"/>
                        <a:t> Afvalcentrale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Afval/energie/samenwerking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Lely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Machines Melkveehouderij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Unipro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Duurzaam gebouw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Priva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Kassen en klimaatregeling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Orange Solar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Zonne energie - Klimaat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Kennissessie</a:t>
                      </a:r>
                      <a:r>
                        <a:rPr lang="nl-NL" baseline="0" dirty="0" smtClean="0"/>
                        <a:t> MVO Foodsector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Kennisdelen - Voedsel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662096">
                <a:tc>
                  <a:txBody>
                    <a:bodyPr/>
                    <a:lstStyle/>
                    <a:p>
                      <a:r>
                        <a:rPr lang="nl-NL" dirty="0" smtClean="0"/>
                        <a:t>2017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Meet &amp; Greet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C00000"/>
                          </a:solidFill>
                        </a:rPr>
                        <a:t>Uitbouwen bijdragen aan</a:t>
                      </a:r>
                      <a:r>
                        <a:rPr lang="nl-NL" baseline="0" dirty="0" smtClean="0">
                          <a:solidFill>
                            <a:srgbClr val="C00000"/>
                          </a:solidFill>
                        </a:rPr>
                        <a:t> rol KIVI</a:t>
                      </a:r>
                      <a:endParaRPr lang="nl-NL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Sapa</a:t>
                      </a:r>
                      <a:r>
                        <a:rPr lang="nl-NL" dirty="0" smtClean="0"/>
                        <a:t> aluminium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Hergebruik / </a:t>
                      </a:r>
                      <a:r>
                        <a:rPr lang="nl-NL" baseline="0" dirty="0" smtClean="0"/>
                        <a:t>energieverbruik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Kameleon PV zonnepanelen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Specifieke dak- en wandpanelen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aseline="0" dirty="0" smtClean="0"/>
                        <a:t>Nieuw Gemeentehuis Venlo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Cradle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to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Cradle</a:t>
                      </a:r>
                      <a:r>
                        <a:rPr lang="nl-NL" baseline="0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6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685926"/>
            <a:ext cx="13023946" cy="1571593"/>
          </a:xfrm>
        </p:spPr>
        <p:txBody>
          <a:bodyPr/>
          <a:lstStyle/>
          <a:p>
            <a:r>
              <a:rPr lang="nl-NL" sz="5400" dirty="0" smtClean="0"/>
              <a:t>Vakafdeling   Duurzame Technologie</a:t>
            </a:r>
            <a:endParaRPr lang="nl-NL" sz="54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908697" y="3582789"/>
            <a:ext cx="17704466" cy="10287000"/>
          </a:xfrm>
        </p:spPr>
        <p:txBody>
          <a:bodyPr/>
          <a:lstStyle/>
          <a:p>
            <a:r>
              <a:rPr lang="nl-NL" sz="5400" dirty="0" smtClean="0"/>
              <a:t>Samengevat: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 smtClean="0"/>
              <a:t>De afdeling houdt zich bezig met duurzaamheid  waarbij de ingenieur bezig is met </a:t>
            </a:r>
            <a:r>
              <a:rPr lang="nl-NL" sz="5400" b="1" dirty="0" smtClean="0"/>
              <a:t>duurzame technologie.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 smtClean="0"/>
              <a:t>Het bestuur wil </a:t>
            </a:r>
            <a:r>
              <a:rPr lang="nl-NL" sz="5400" b="1" dirty="0" smtClean="0"/>
              <a:t>alle leeftijden </a:t>
            </a:r>
            <a:r>
              <a:rPr lang="nl-NL" sz="5400" dirty="0" smtClean="0"/>
              <a:t>mee laten doen aan 	organiseren van activiteiten </a:t>
            </a:r>
          </a:p>
          <a:p>
            <a:r>
              <a:rPr lang="nl-NL" sz="5400" dirty="0"/>
              <a:t>	</a:t>
            </a:r>
            <a:r>
              <a:rPr lang="nl-NL" sz="5400" dirty="0" smtClean="0"/>
              <a:t>en bestuurstaken.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b="1" dirty="0" smtClean="0"/>
              <a:t>Samenwerking</a:t>
            </a:r>
            <a:r>
              <a:rPr lang="nl-NL" sz="5400" dirty="0" smtClean="0"/>
              <a:t> met andere afdelingen, WUR, studenten van de </a:t>
            </a:r>
            <a:r>
              <a:rPr lang="nl-NL" sz="5400" dirty="0" err="1" smtClean="0"/>
              <a:t>TU’s</a:t>
            </a:r>
            <a:r>
              <a:rPr lang="nl-NL" sz="5400" dirty="0" smtClean="0"/>
              <a:t>, VVM, etc.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nl-NL" sz="5400" dirty="0" smtClean="0">
                <a:solidFill>
                  <a:srgbClr val="FF0000"/>
                </a:solidFill>
              </a:rPr>
              <a:t>Verdieping en Verbreding: Bestuur wil ook leden van DT activiteiten laten organiseren </a:t>
            </a:r>
            <a:r>
              <a:rPr lang="nl-NL" sz="5400" dirty="0" smtClean="0">
                <a:solidFill>
                  <a:srgbClr val="00B050"/>
                </a:solidFill>
              </a:rPr>
              <a:t>via o.a. Meet &amp; Greet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1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1846191" y="1422550"/>
            <a:ext cx="15184186" cy="1368151"/>
          </a:xfrm>
        </p:spPr>
        <p:txBody>
          <a:bodyPr/>
          <a:lstStyle/>
          <a:p>
            <a:r>
              <a:rPr lang="nl-NL" dirty="0" smtClean="0"/>
              <a:t>Programma Meet &amp; </a:t>
            </a:r>
            <a:r>
              <a:rPr lang="nl-NL" dirty="0"/>
              <a:t>G</a:t>
            </a:r>
            <a:r>
              <a:rPr lang="nl-NL" dirty="0" smtClean="0"/>
              <a:t>reet DT 8 februari 2017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332633" y="2862709"/>
            <a:ext cx="20090232" cy="11017224"/>
          </a:xfrm>
        </p:spPr>
        <p:txBody>
          <a:bodyPr/>
          <a:lstStyle/>
          <a:p>
            <a:r>
              <a:rPr lang="nl-NL" sz="4000" b="1" dirty="0" smtClean="0"/>
              <a:t>15.30 : Ontvangst en eerste kennismaking</a:t>
            </a:r>
          </a:p>
          <a:p>
            <a:endParaRPr lang="nl-NL" sz="4000" b="1" dirty="0" smtClean="0"/>
          </a:p>
          <a:p>
            <a:r>
              <a:rPr lang="nl-NL" sz="4000" b="1" dirty="0" smtClean="0"/>
              <a:t>16.00 : </a:t>
            </a:r>
            <a:r>
              <a:rPr lang="nl-NL" sz="4000" b="1" dirty="0"/>
              <a:t>Start plenair </a:t>
            </a:r>
            <a:r>
              <a:rPr lang="nl-NL" sz="4000" b="1" dirty="0" smtClean="0"/>
              <a:t>programma</a:t>
            </a:r>
          </a:p>
          <a:p>
            <a:r>
              <a:rPr lang="nl-NL" sz="4000" b="1" dirty="0" smtClean="0"/>
              <a:t>	</a:t>
            </a:r>
            <a:r>
              <a:rPr lang="nl-NL" sz="4000" b="1" i="1" dirty="0" smtClean="0">
                <a:solidFill>
                  <a:srgbClr val="FF0000"/>
                </a:solidFill>
              </a:rPr>
              <a:t>1.</a:t>
            </a:r>
            <a:r>
              <a:rPr lang="nl-NL" sz="4000" b="1" i="1" dirty="0">
                <a:solidFill>
                  <a:srgbClr val="FF0000"/>
                </a:solidFill>
              </a:rPr>
              <a:t> Opening door </a:t>
            </a:r>
            <a:r>
              <a:rPr lang="nl-NL" sz="4000" b="1" i="1" dirty="0" smtClean="0">
                <a:solidFill>
                  <a:srgbClr val="FF0000"/>
                </a:solidFill>
              </a:rPr>
              <a:t>André </a:t>
            </a:r>
            <a:r>
              <a:rPr lang="nl-NL" sz="4000" b="1" i="1" dirty="0">
                <a:solidFill>
                  <a:srgbClr val="FF0000"/>
                </a:solidFill>
              </a:rPr>
              <a:t>Dijkmans voorzitter vakafdeling DT</a:t>
            </a:r>
          </a:p>
          <a:p>
            <a:r>
              <a:rPr lang="nl-NL" sz="4000" b="1" i="1" dirty="0" smtClean="0"/>
              <a:t>	2. </a:t>
            </a:r>
            <a:r>
              <a:rPr lang="nl-NL" sz="4000" b="1" i="1" dirty="0" err="1"/>
              <a:t>Micaela</a:t>
            </a:r>
            <a:r>
              <a:rPr lang="nl-NL" sz="4000" b="1" i="1" dirty="0"/>
              <a:t> dos </a:t>
            </a:r>
            <a:r>
              <a:rPr lang="nl-NL" sz="4000" b="1" i="1" dirty="0" err="1"/>
              <a:t>Ramos</a:t>
            </a:r>
            <a:r>
              <a:rPr lang="nl-NL" sz="4000" b="1" i="1" dirty="0"/>
              <a:t>: Directeur </a:t>
            </a:r>
            <a:r>
              <a:rPr lang="nl-NL" sz="4000" b="1" i="1" dirty="0" smtClean="0"/>
              <a:t>KIVI</a:t>
            </a:r>
          </a:p>
          <a:p>
            <a:r>
              <a:rPr lang="nl-NL" sz="4000" b="1" i="1" dirty="0"/>
              <a:t>	</a:t>
            </a:r>
            <a:r>
              <a:rPr lang="nl-NL" sz="4000" b="1" i="1" dirty="0" smtClean="0"/>
              <a:t>3. Michel Schuurman: MVO NL; Circulaire Economie</a:t>
            </a:r>
            <a:endParaRPr lang="nl-NL" sz="4000" b="1" dirty="0" smtClean="0"/>
          </a:p>
          <a:p>
            <a:r>
              <a:rPr lang="nl-NL" sz="4000" b="1" dirty="0" smtClean="0"/>
              <a:t>18.00 : Broodbuffet en verplaatsen naar andere zaal</a:t>
            </a:r>
          </a:p>
          <a:p>
            <a:endParaRPr lang="nl-NL" sz="4000" b="1" dirty="0" smtClean="0"/>
          </a:p>
          <a:p>
            <a:r>
              <a:rPr lang="nl-NL" sz="4000" b="1" dirty="0" smtClean="0"/>
              <a:t>18.30 : </a:t>
            </a:r>
            <a:r>
              <a:rPr lang="nl-NL" sz="4000" b="1" dirty="0" err="1" smtClean="0"/>
              <a:t>Pitches</a:t>
            </a:r>
            <a:endParaRPr lang="nl-NL" sz="4000" b="1" dirty="0" smtClean="0"/>
          </a:p>
          <a:p>
            <a:r>
              <a:rPr lang="nl-NL" sz="4000" b="1" dirty="0" smtClean="0"/>
              <a:t>	</a:t>
            </a:r>
            <a:r>
              <a:rPr lang="nl-NL" sz="4000" b="1" i="1" dirty="0" smtClean="0"/>
              <a:t>1. Elma Schoenmaker – van der Bijl: </a:t>
            </a:r>
            <a:r>
              <a:rPr lang="nl-NL" sz="4000" b="1" i="1" dirty="0" err="1" smtClean="0"/>
              <a:t>Eco</a:t>
            </a:r>
            <a:r>
              <a:rPr lang="nl-NL" sz="4000" b="1" i="1" dirty="0" smtClean="0"/>
              <a:t> Grondstoffen BV</a:t>
            </a:r>
            <a:endParaRPr lang="nl-NL" sz="4000" b="1" i="1" dirty="0"/>
          </a:p>
          <a:p>
            <a:r>
              <a:rPr lang="nl-NL" sz="4000" b="1" i="1" dirty="0" smtClean="0"/>
              <a:t>	2. Ton v. Oostwaard: </a:t>
            </a:r>
            <a:r>
              <a:rPr lang="nl-NL" sz="4000" b="1" i="1" dirty="0" err="1" smtClean="0"/>
              <a:t>Ecocorridors</a:t>
            </a:r>
            <a:r>
              <a:rPr lang="nl-NL" sz="4000" b="1" i="1" dirty="0" smtClean="0"/>
              <a:t> Amsterdam</a:t>
            </a:r>
          </a:p>
          <a:p>
            <a:r>
              <a:rPr lang="nl-NL" sz="4000" b="1" i="1" dirty="0" smtClean="0"/>
              <a:t>	3. Harold Lever: Nieuw type </a:t>
            </a:r>
            <a:r>
              <a:rPr lang="nl-NL" sz="4000" b="1" i="1" dirty="0" err="1" smtClean="0"/>
              <a:t>Vertical</a:t>
            </a:r>
            <a:r>
              <a:rPr lang="nl-NL" sz="4000" b="1" i="1" dirty="0" smtClean="0"/>
              <a:t> Ax </a:t>
            </a:r>
            <a:r>
              <a:rPr lang="nl-NL" sz="4000" b="1" i="1" dirty="0" err="1" smtClean="0"/>
              <a:t>WindTurbine</a:t>
            </a:r>
            <a:endParaRPr lang="nl-NL" sz="4000" b="1" i="1" dirty="0" smtClean="0"/>
          </a:p>
          <a:p>
            <a:r>
              <a:rPr lang="nl-NL" sz="4000" b="1" dirty="0" smtClean="0"/>
              <a:t>19.10 : Eten, borrel, maaltijd, nader kennismaking</a:t>
            </a:r>
          </a:p>
          <a:p>
            <a:endParaRPr lang="nl-NL" sz="4000" b="1" dirty="0" smtClean="0"/>
          </a:p>
          <a:p>
            <a:r>
              <a:rPr lang="nl-NL" sz="4000" b="1" dirty="0" smtClean="0"/>
              <a:t>20.00 : Afsluiting</a:t>
            </a:r>
            <a:endParaRPr lang="nl-NL" sz="40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7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KIVI PPT">
  <a:themeElements>
    <a:clrScheme name="Kivi">
      <a:dk1>
        <a:srgbClr val="002F5F"/>
      </a:dk1>
      <a:lt1>
        <a:srgbClr val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iv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KIVI PPT</Template>
  <TotalTime>999</TotalTime>
  <Words>397</Words>
  <Application>Microsoft Office PowerPoint</Application>
  <PresentationFormat>Aangepast</PresentationFormat>
  <Paragraphs>100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Tahoma</vt:lpstr>
      <vt:lpstr>sjabloon KIVI PPT</vt:lpstr>
      <vt:lpstr>“Meet &amp; Greet” Afdeling Duurzame Technologie  Woensdag  8 februari 2017 Locatie ”Antropia” Driebergen   Van harte welkom !!!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Engineering Society</dc:title>
  <dc:creator>Stephanie Limbeek</dc:creator>
  <cp:lastModifiedBy>Janjoris van Diepen</cp:lastModifiedBy>
  <cp:revision>76</cp:revision>
  <cp:lastPrinted>2014-04-24T09:58:45Z</cp:lastPrinted>
  <dcterms:created xsi:type="dcterms:W3CDTF">2014-11-19T09:45:18Z</dcterms:created>
  <dcterms:modified xsi:type="dcterms:W3CDTF">2017-02-08T09:08:31Z</dcterms:modified>
</cp:coreProperties>
</file>